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Reported Speech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i="1" dirty="0" smtClean="0"/>
              <a:t>Выполнила </a:t>
            </a:r>
          </a:p>
          <a:p>
            <a:pPr algn="r"/>
            <a:r>
              <a:rPr lang="ru-RU" b="1" i="1" dirty="0" err="1" smtClean="0"/>
              <a:t>Коротаева</a:t>
            </a:r>
            <a:r>
              <a:rPr lang="ru-RU" b="1" i="1" dirty="0" smtClean="0"/>
              <a:t> </a:t>
            </a:r>
          </a:p>
          <a:p>
            <a:pPr algn="r"/>
            <a:r>
              <a:rPr lang="ru-RU" b="1" i="1" dirty="0" smtClean="0"/>
              <a:t>Светлана Викторовна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195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Прямая речь</a:t>
            </a:r>
            <a:r>
              <a:rPr lang="ru-RU" sz="3600" dirty="0"/>
              <a:t> в английском языке </a:t>
            </a:r>
            <a:r>
              <a:rPr lang="ru-RU" sz="2700" dirty="0"/>
              <a:t>(</a:t>
            </a:r>
            <a:r>
              <a:rPr lang="ru-RU" sz="2700" i="1" dirty="0"/>
              <a:t>Direct </a:t>
            </a:r>
            <a:r>
              <a:rPr lang="ru-RU" sz="2700" i="1" dirty="0" err="1"/>
              <a:t>Speech</a:t>
            </a:r>
            <a:r>
              <a:rPr lang="ru-RU" sz="2700" dirty="0"/>
              <a:t>), буквально цитирующая высказывание. Реплика заключается в кавычки с обеих сторон, и вы добавляете к ней слова автора, напр., </a:t>
            </a:r>
            <a:r>
              <a:rPr lang="ru-RU" sz="3600" i="1" dirty="0" err="1">
                <a:solidFill>
                  <a:srgbClr val="7030A0"/>
                </a:solidFill>
              </a:rPr>
              <a:t>He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says</a:t>
            </a:r>
            <a:r>
              <a:rPr lang="ru-RU" sz="3600" i="1" dirty="0">
                <a:solidFill>
                  <a:srgbClr val="7030A0"/>
                </a:solidFill>
              </a:rPr>
              <a:t>: “I </a:t>
            </a:r>
            <a:r>
              <a:rPr lang="ru-RU" sz="3600" i="1" dirty="0" err="1">
                <a:solidFill>
                  <a:srgbClr val="7030A0"/>
                </a:solidFill>
              </a:rPr>
              <a:t>swim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well</a:t>
            </a:r>
            <a:r>
              <a:rPr lang="ru-RU" sz="3600" i="1" dirty="0">
                <a:solidFill>
                  <a:srgbClr val="7030A0"/>
                </a:solidFill>
              </a:rPr>
              <a:t>”</a:t>
            </a:r>
            <a:r>
              <a:rPr lang="ru-RU" sz="3600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b="1" dirty="0"/>
              <a:t>Косвенная речь</a:t>
            </a:r>
            <a:r>
              <a:rPr lang="ru-RU" dirty="0"/>
              <a:t> в английском языке (</a:t>
            </a:r>
            <a:r>
              <a:rPr lang="ru-RU" i="1" dirty="0" err="1"/>
              <a:t>Reported</a:t>
            </a:r>
            <a:r>
              <a:rPr lang="ru-RU" i="1" dirty="0"/>
              <a:t> </a:t>
            </a:r>
            <a:r>
              <a:rPr lang="ru-RU" i="1" dirty="0" err="1"/>
              <a:t>Speech</a:t>
            </a:r>
            <a:r>
              <a:rPr lang="ru-RU" i="1" dirty="0"/>
              <a:t>/ </a:t>
            </a:r>
            <a:r>
              <a:rPr lang="ru-RU" i="1" dirty="0" err="1"/>
              <a:t>Indirect</a:t>
            </a:r>
            <a:r>
              <a:rPr lang="ru-RU" i="1" dirty="0"/>
              <a:t> </a:t>
            </a:r>
            <a:r>
              <a:rPr lang="ru-RU" i="1" dirty="0" err="1"/>
              <a:t>Speech</a:t>
            </a:r>
            <a:r>
              <a:rPr lang="ru-RU" dirty="0"/>
              <a:t>), передающая содержание беседы от третьего лица. В этом случае, точность высказывания нарушается: вы меняете временные формы и порядок слов в предложении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He says (that) he swims well.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Согласование </a:t>
            </a:r>
            <a:r>
              <a:rPr lang="ru-RU" sz="3600" b="1" i="1" dirty="0">
                <a:solidFill>
                  <a:srgbClr val="7030A0"/>
                </a:solidFill>
              </a:rPr>
              <a:t>времен в косвенной речи английского языка</a:t>
            </a:r>
            <a:br>
              <a:rPr lang="ru-RU" sz="3600" b="1" i="1" dirty="0">
                <a:solidFill>
                  <a:srgbClr val="7030A0"/>
                </a:solidFill>
              </a:rPr>
            </a:b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вводное предложение стоит в настоящем времени, тогда менять время глагола при переводе предложения в косвенную речь не нужно.</a:t>
            </a:r>
          </a:p>
          <a:p>
            <a:r>
              <a:rPr lang="ru-RU" b="1" dirty="0"/>
              <a:t>Например:</a:t>
            </a:r>
            <a:endParaRPr lang="ru-RU" dirty="0"/>
          </a:p>
          <a:p>
            <a:r>
              <a:rPr lang="ru-RU" dirty="0" err="1">
                <a:solidFill>
                  <a:srgbClr val="7030A0"/>
                </a:solidFill>
              </a:rPr>
              <a:t>Kate</a:t>
            </a:r>
            <a:r>
              <a:rPr lang="ru-RU" dirty="0">
                <a:solidFill>
                  <a:srgbClr val="7030A0"/>
                </a:solidFill>
              </a:rPr>
              <a:t>: ‘I </a:t>
            </a:r>
            <a:r>
              <a:rPr lang="ru-RU" dirty="0" err="1">
                <a:solidFill>
                  <a:srgbClr val="7030A0"/>
                </a:solidFill>
              </a:rPr>
              <a:t>work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at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the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hospital</a:t>
            </a:r>
            <a:r>
              <a:rPr lang="ru-RU" dirty="0">
                <a:solidFill>
                  <a:srgbClr val="7030A0"/>
                </a:solidFill>
              </a:rPr>
              <a:t>.’</a:t>
            </a:r>
          </a:p>
          <a:p>
            <a:r>
              <a:rPr lang="ru-RU" dirty="0" err="1">
                <a:solidFill>
                  <a:srgbClr val="7030A0"/>
                </a:solidFill>
              </a:rPr>
              <a:t>Kate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says</a:t>
            </a:r>
            <a:r>
              <a:rPr lang="ru-RU" dirty="0">
                <a:solidFill>
                  <a:srgbClr val="7030A0"/>
                </a:solidFill>
              </a:rPr>
              <a:t> (</a:t>
            </a:r>
            <a:r>
              <a:rPr lang="ru-RU" dirty="0" err="1">
                <a:solidFill>
                  <a:srgbClr val="7030A0"/>
                </a:solidFill>
              </a:rPr>
              <a:t>that</a:t>
            </a:r>
            <a:r>
              <a:rPr lang="ru-RU" dirty="0">
                <a:solidFill>
                  <a:srgbClr val="7030A0"/>
                </a:solidFill>
              </a:rPr>
              <a:t>) </a:t>
            </a:r>
            <a:r>
              <a:rPr lang="ru-RU" dirty="0" err="1">
                <a:solidFill>
                  <a:srgbClr val="7030A0"/>
                </a:solidFill>
              </a:rPr>
              <a:t>she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works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at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the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hospital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Если глагол, вводящий косвенную речь (главное предложение), употреблен в одном из </a:t>
            </a:r>
            <a:r>
              <a:rPr lang="ru-RU" b="1" i="1" dirty="0"/>
              <a:t>прошедших времен</a:t>
            </a:r>
            <a:r>
              <a:rPr lang="ru-RU" dirty="0"/>
              <a:t>, то время глагола прямой речи заменяется в косвенной речи (придаточном предложении) другим временем, согласно </a:t>
            </a:r>
            <a:r>
              <a:rPr lang="ru-RU" b="1" i="1" u="sng" dirty="0"/>
              <a:t>правилу согласования времен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0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ru-RU" sz="2400" b="1" dirty="0"/>
              <a:t>а)</a:t>
            </a:r>
            <a:r>
              <a:rPr lang="ru-RU" sz="2400" dirty="0"/>
              <a:t>   Если в прямой речи было одно из </a:t>
            </a:r>
            <a:r>
              <a:rPr lang="ru-RU" sz="2400" b="1" i="1" dirty="0"/>
              <a:t>настоящих времен</a:t>
            </a:r>
            <a:r>
              <a:rPr lang="ru-RU" sz="2400" dirty="0"/>
              <a:t> (</a:t>
            </a:r>
            <a:r>
              <a:rPr lang="ru-RU" sz="2400" dirty="0" err="1"/>
              <a:t>Present</a:t>
            </a:r>
            <a:r>
              <a:rPr lang="ru-RU" sz="2400" dirty="0"/>
              <a:t>), то в косвенной речи оно меняется на соответствующее ему </a:t>
            </a:r>
            <a:r>
              <a:rPr lang="ru-RU" sz="2400" u="sng" dirty="0"/>
              <a:t>прошедшее</a:t>
            </a:r>
            <a:r>
              <a:rPr lang="ru-RU" sz="2400" dirty="0"/>
              <a:t> (</a:t>
            </a:r>
            <a:r>
              <a:rPr lang="ru-RU" sz="2400" dirty="0" err="1"/>
              <a:t>Past</a:t>
            </a:r>
            <a:r>
              <a:rPr lang="ru-RU" sz="2400" dirty="0"/>
              <a:t>) время: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28750" y="1668621"/>
          <a:ext cx="6286500" cy="4389120"/>
        </p:xfrm>
        <a:graphic>
          <a:graphicData uri="http://schemas.openxmlformats.org/drawingml/2006/table">
            <a:tbl>
              <a:tblPr/>
              <a:tblGrid>
                <a:gridCol w="3045634"/>
                <a:gridCol w="324086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sng">
                          <a:effectLst/>
                        </a:rPr>
                        <a:t>Прямая речь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>
                          <a:effectLst/>
                        </a:rPr>
                        <a:t>Косвенная речь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He said, "I </a:t>
                      </a:r>
                      <a:r>
                        <a:rPr lang="ru-RU" b="1" u="sng">
                          <a:effectLst/>
                        </a:rPr>
                        <a:t>know</a:t>
                      </a:r>
                      <a:r>
                        <a:rPr lang="ru-RU">
                          <a:effectLst/>
                        </a:rPr>
                        <a:t> it." – </a:t>
                      </a:r>
                      <a:r>
                        <a:rPr lang="ru-RU" i="1">
                          <a:effectLst/>
                        </a:rPr>
                        <a:t>Он сказал: «Я знаю это»</a:t>
                      </a:r>
                      <a:r>
                        <a:rPr lang="ru-RU">
                          <a:effectLst/>
                        </a:rPr>
                        <a:t>.</a:t>
                      </a: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He said that he </a:t>
                      </a:r>
                      <a:r>
                        <a:rPr lang="ru-RU" b="1" u="sng">
                          <a:effectLst/>
                        </a:rPr>
                        <a:t>knew</a:t>
                      </a:r>
                      <a:r>
                        <a:rPr lang="ru-RU">
                          <a:effectLst/>
                        </a:rPr>
                        <a:t> it. – </a:t>
                      </a:r>
                      <a:r>
                        <a:rPr lang="ru-RU" i="1">
                          <a:effectLst/>
                        </a:rPr>
                        <a:t>Он сказал, что он знает это.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"I </a:t>
                      </a:r>
                      <a:r>
                        <a:rPr lang="ru-RU" b="1" u="sng">
                          <a:effectLst/>
                        </a:rPr>
                        <a:t>am working</a:t>
                      </a:r>
                      <a:r>
                        <a:rPr lang="ru-RU">
                          <a:effectLst/>
                        </a:rPr>
                        <a:t>," she said. – </a:t>
                      </a:r>
                      <a:r>
                        <a:rPr lang="ru-RU" i="1">
                          <a:effectLst/>
                        </a:rPr>
                        <a:t>«Я работаю», - сказала она</a:t>
                      </a:r>
                      <a:r>
                        <a:rPr lang="ru-RU">
                          <a:effectLst/>
                        </a:rPr>
                        <a:t>.</a:t>
                      </a: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She said that she </a:t>
                      </a:r>
                      <a:r>
                        <a:rPr lang="en-US" b="1" u="sng">
                          <a:effectLst/>
                        </a:rPr>
                        <a:t>was working</a:t>
                      </a:r>
                      <a:r>
                        <a:rPr lang="en-US">
                          <a:effectLst/>
                        </a:rPr>
                        <a:t>. – </a:t>
                      </a:r>
                      <a:r>
                        <a:rPr lang="ru-RU" i="1">
                          <a:effectLst/>
                        </a:rPr>
                        <a:t>Она сказала, что она работает.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He said, "I </a:t>
                      </a:r>
                      <a:r>
                        <a:rPr lang="en-US" b="1" u="sng">
                          <a:effectLst/>
                        </a:rPr>
                        <a:t>have translated</a:t>
                      </a:r>
                      <a:r>
                        <a:rPr lang="en-US">
                          <a:effectLst/>
                        </a:rPr>
                        <a:t> the text." – </a:t>
                      </a:r>
                      <a:r>
                        <a:rPr lang="en-US" i="1">
                          <a:effectLst/>
                        </a:rPr>
                        <a:t>Он сказал: «Я перевел текст»</a:t>
                      </a:r>
                      <a:r>
                        <a:rPr lang="en-US">
                          <a:effectLst/>
                        </a:rPr>
                        <a:t>.</a:t>
                      </a: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 said that he </a:t>
                      </a:r>
                      <a:r>
                        <a:rPr lang="en-US" b="1" u="sng">
                          <a:effectLst/>
                        </a:rPr>
                        <a:t>had translated</a:t>
                      </a:r>
                      <a:r>
                        <a:rPr lang="en-US">
                          <a:effectLst/>
                        </a:rPr>
                        <a:t> the text. – </a:t>
                      </a:r>
                      <a:r>
                        <a:rPr lang="en-US" i="1">
                          <a:effectLst/>
                        </a:rPr>
                        <a:t>Он сказал, что он перевел текст.</a:t>
                      </a:r>
                      <a:endParaRPr lang="en-US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He said, "</a:t>
                      </a:r>
                      <a:r>
                        <a:rPr lang="ru-RU" b="1">
                          <a:solidFill>
                            <a:srgbClr val="0000FF"/>
                          </a:solidFill>
                          <a:effectLst/>
                        </a:rPr>
                        <a:t>I</a:t>
                      </a:r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ru-RU" b="1" u="sng">
                          <a:solidFill>
                            <a:srgbClr val="0000FF"/>
                          </a:solidFill>
                          <a:effectLst/>
                        </a:rPr>
                        <a:t>get up</a:t>
                      </a:r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 at eight o'clock." -</a:t>
                      </a:r>
                      <a:r>
                        <a:rPr lang="ru-RU" i="1">
                          <a:solidFill>
                            <a:srgbClr val="0000FF"/>
                          </a:solidFill>
                          <a:effectLst/>
                        </a:rPr>
                        <a:t> Он сказал: «Я встаю в восемь часов».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He said that </a:t>
                      </a:r>
                      <a:r>
                        <a:rPr lang="ru-RU" b="1">
                          <a:solidFill>
                            <a:srgbClr val="0000FF"/>
                          </a:solidFill>
                          <a:effectLst/>
                        </a:rPr>
                        <a:t>he</a:t>
                      </a:r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ru-RU" b="1" u="sng">
                          <a:solidFill>
                            <a:srgbClr val="0000FF"/>
                          </a:solidFill>
                          <a:effectLst/>
                        </a:rPr>
                        <a:t>got up</a:t>
                      </a:r>
                      <a:r>
                        <a:rPr lang="ru-RU">
                          <a:solidFill>
                            <a:srgbClr val="0000FF"/>
                          </a:solidFill>
                          <a:effectLst/>
                        </a:rPr>
                        <a:t> at eight o'clock. - </a:t>
                      </a:r>
                      <a:r>
                        <a:rPr lang="ru-RU" i="1">
                          <a:solidFill>
                            <a:srgbClr val="0000FF"/>
                          </a:solidFill>
                          <a:effectLst/>
                        </a:rPr>
                        <a:t>Он сказал, что он встает в восемь часов.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000FF"/>
                          </a:solidFill>
                          <a:effectLst/>
                        </a:rPr>
                        <a:t>He said, "</a:t>
                      </a:r>
                      <a:r>
                        <a:rPr lang="en-US" b="1">
                          <a:solidFill>
                            <a:srgbClr val="0000FF"/>
                          </a:solidFill>
                          <a:effectLst/>
                        </a:rPr>
                        <a:t>I </a:t>
                      </a:r>
                      <a:r>
                        <a:rPr lang="en-US" b="1" u="sng">
                          <a:solidFill>
                            <a:srgbClr val="0000FF"/>
                          </a:solidFill>
                          <a:effectLst/>
                        </a:rPr>
                        <a:t>have been waiting</a:t>
                      </a:r>
                      <a:r>
                        <a:rPr lang="en-US">
                          <a:solidFill>
                            <a:srgbClr val="0000FF"/>
                          </a:solidFill>
                          <a:effectLst/>
                        </a:rPr>
                        <a:t> for you since five o'clock." -</a:t>
                      </a:r>
                      <a:r>
                        <a:rPr lang="en-US" i="1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ru-RU" i="1">
                          <a:solidFill>
                            <a:srgbClr val="0000FF"/>
                          </a:solidFill>
                          <a:effectLst/>
                        </a:rPr>
                        <a:t>Он сказал: «Я жду вас с пяти часов».</a:t>
                      </a:r>
                      <a:endParaRPr lang="ru-RU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He said that 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effectLst/>
                        </a:rPr>
                        <a:t>he </a:t>
                      </a:r>
                      <a:r>
                        <a:rPr lang="en-US" b="1" u="sng" dirty="0">
                          <a:solidFill>
                            <a:srgbClr val="0000FF"/>
                          </a:solidFill>
                          <a:effectLst/>
                        </a:rPr>
                        <a:t>had been waiting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 for me since five o'clock. - </a:t>
                      </a:r>
                      <a:r>
                        <a:rPr lang="ru-RU" i="1" dirty="0">
                          <a:solidFill>
                            <a:srgbClr val="0000FF"/>
                          </a:solidFill>
                          <a:effectLst/>
                        </a:rPr>
                        <a:t>Он сказал, что он ждет меня с пяти часов.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b="1" i="1" dirty="0"/>
              <a:t>Указательные местоимения</a:t>
            </a:r>
            <a:r>
              <a:rPr lang="ru-RU" sz="2700" dirty="0"/>
              <a:t> и </a:t>
            </a:r>
            <a:r>
              <a:rPr lang="ru-RU" sz="2700" b="1" i="1" dirty="0"/>
              <a:t>наречия времени и места</a:t>
            </a:r>
            <a:r>
              <a:rPr lang="ru-RU" sz="2700" dirty="0"/>
              <a:t> в прямой речи </a:t>
            </a:r>
            <a:r>
              <a:rPr lang="ru-RU" sz="2700" u="sng" dirty="0"/>
              <a:t>заменяются</a:t>
            </a:r>
            <a:r>
              <a:rPr lang="ru-RU" sz="2700" dirty="0"/>
              <a:t> в косвенной речи по смыслу другими словами, как и в русском языке: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000827" y="1600201"/>
          <a:ext cx="5142346" cy="4525960"/>
        </p:xfrm>
        <a:graphic>
          <a:graphicData uri="http://schemas.openxmlformats.org/drawingml/2006/table">
            <a:tbl>
              <a:tblPr/>
              <a:tblGrid>
                <a:gridCol w="2153862"/>
                <a:gridCol w="2988484"/>
              </a:tblGrid>
              <a:tr h="25144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>
                          <a:effectLst/>
                        </a:rPr>
                        <a:t>Прямая речь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>
                          <a:effectLst/>
                        </a:rPr>
                        <a:t>Косвенная речь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this </a:t>
                      </a:r>
                      <a:r>
                        <a:rPr lang="ru-RU" sz="1600" i="1">
                          <a:effectLst/>
                        </a:rPr>
                        <a:t>этот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that </a:t>
                      </a:r>
                      <a:r>
                        <a:rPr lang="ru-RU" sz="1600" i="1">
                          <a:effectLst/>
                        </a:rPr>
                        <a:t>тот, этот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these </a:t>
                      </a:r>
                      <a:r>
                        <a:rPr lang="ru-RU" sz="1600" i="1">
                          <a:effectLst/>
                        </a:rPr>
                        <a:t>эти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those </a:t>
                      </a:r>
                      <a:r>
                        <a:rPr lang="ru-RU" sz="1600" i="1">
                          <a:effectLst/>
                        </a:rPr>
                        <a:t>те, эти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now </a:t>
                      </a:r>
                      <a:r>
                        <a:rPr lang="ru-RU" sz="1600" i="1">
                          <a:effectLst/>
                        </a:rPr>
                        <a:t>теперь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then </a:t>
                      </a:r>
                      <a:r>
                        <a:rPr lang="ru-RU" sz="1600" i="1">
                          <a:effectLst/>
                        </a:rPr>
                        <a:t>тогда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here </a:t>
                      </a:r>
                      <a:r>
                        <a:rPr lang="ru-RU" sz="1600" i="1">
                          <a:effectLst/>
                        </a:rPr>
                        <a:t>здесь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there </a:t>
                      </a:r>
                      <a:r>
                        <a:rPr lang="ru-RU" sz="1600" i="1">
                          <a:effectLst/>
                        </a:rPr>
                        <a:t>там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today </a:t>
                      </a:r>
                      <a:r>
                        <a:rPr lang="ru-RU" sz="1600" i="1">
                          <a:effectLst/>
                        </a:rPr>
                        <a:t>сегодня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that day </a:t>
                      </a:r>
                      <a:r>
                        <a:rPr lang="ru-RU" sz="1600" i="1">
                          <a:effectLst/>
                        </a:rPr>
                        <a:t>в тот день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tomorrow </a:t>
                      </a:r>
                      <a:r>
                        <a:rPr lang="ru-RU" sz="1600" i="1">
                          <a:effectLst/>
                        </a:rPr>
                        <a:t>завтра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the next day </a:t>
                      </a:r>
                      <a:r>
                        <a:rPr lang="ru-RU" sz="1600" i="1">
                          <a:effectLst/>
                        </a:rPr>
                        <a:t>на следующий день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 day after tomorrow </a:t>
                      </a:r>
                      <a:r>
                        <a:rPr lang="en-US" sz="1600" i="1">
                          <a:effectLst/>
                        </a:rPr>
                        <a:t>послезавтра</a:t>
                      </a:r>
                      <a:endParaRPr lang="en-US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two days later </a:t>
                      </a:r>
                      <a:r>
                        <a:rPr lang="ru-RU" sz="1600" i="1">
                          <a:effectLst/>
                        </a:rPr>
                        <a:t>через два дня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yesterday </a:t>
                      </a:r>
                      <a:r>
                        <a:rPr lang="ru-RU" sz="1600" i="1">
                          <a:effectLst/>
                        </a:rPr>
                        <a:t>вчера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 day before </a:t>
                      </a:r>
                      <a:r>
                        <a:rPr lang="ru-RU" sz="1600" i="1">
                          <a:effectLst/>
                        </a:rPr>
                        <a:t>накануне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2885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 day before yesterday </a:t>
                      </a:r>
                      <a:r>
                        <a:rPr lang="en-US" sz="1600" i="1">
                          <a:effectLst/>
                        </a:rPr>
                        <a:t>позавчера</a:t>
                      </a:r>
                      <a:endParaRPr lang="en-US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two days before </a:t>
                      </a:r>
                      <a:r>
                        <a:rPr lang="ru-RU" sz="1600" i="1">
                          <a:effectLst/>
                        </a:rPr>
                        <a:t>двумя днями раньше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ago </a:t>
                      </a:r>
                      <a:r>
                        <a:rPr lang="ru-RU" sz="1600" i="1">
                          <a:effectLst/>
                        </a:rPr>
                        <a:t>тому назад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before </a:t>
                      </a:r>
                      <a:r>
                        <a:rPr lang="ru-RU" sz="1600" i="1">
                          <a:effectLst/>
                        </a:rPr>
                        <a:t>раньше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288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next year </a:t>
                      </a:r>
                      <a:r>
                        <a:rPr lang="ru-RU" sz="1600" i="1">
                          <a:effectLst/>
                        </a:rPr>
                        <a:t>в будущем году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the next year, the following year </a:t>
                      </a:r>
                      <a:r>
                        <a:rPr lang="en-US" sz="1600" i="1">
                          <a:effectLst/>
                        </a:rPr>
                        <a:t>в следующем году</a:t>
                      </a:r>
                      <a:endParaRPr lang="en-US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288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last night </a:t>
                      </a:r>
                      <a:r>
                        <a:rPr lang="ru-RU" sz="1600" i="1">
                          <a:effectLst/>
                        </a:rPr>
                        <a:t>вчера вечером (ночью)</a:t>
                      </a:r>
                      <a:endParaRPr lang="ru-RU" sz="160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previous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night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i="1" dirty="0">
                          <a:effectLst/>
                        </a:rPr>
                        <a:t>предыдущим вечером (ночью)</a:t>
                      </a:r>
                      <a:endParaRPr lang="ru-RU" sz="1600" dirty="0">
                        <a:effectLst/>
                      </a:endParaRPr>
                    </a:p>
                  </a:txBody>
                  <a:tcPr marL="33176" marR="331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7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159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Reported Speech</vt:lpstr>
      <vt:lpstr>Прямая речь в английском языке (Direct Speech), буквально цитирующая высказывание. Реплика заключается в кавычки с обеих сторон, и вы добавляете к ней слова автора, напр., He says: “I swim well”.</vt:lpstr>
      <vt:lpstr>Согласование времен в косвенной речи английского языка </vt:lpstr>
      <vt:lpstr>Презентация PowerPoint</vt:lpstr>
      <vt:lpstr>а)   Если в прямой речи было одно из настоящих времен (Present), то в косвенной речи оно меняется на соответствующее ему прошедшее (Past) время: </vt:lpstr>
      <vt:lpstr> Указательные местоимения и наречия времени и места в прямой речи заменяются в косвенной речи по смыслу другими словами, как и в русском языке: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Учитель</dc:creator>
  <cp:lastModifiedBy>Administrator</cp:lastModifiedBy>
  <cp:revision>7</cp:revision>
  <dcterms:created xsi:type="dcterms:W3CDTF">2015-03-06T05:56:05Z</dcterms:created>
  <dcterms:modified xsi:type="dcterms:W3CDTF">2016-02-05T05:28:14Z</dcterms:modified>
</cp:coreProperties>
</file>