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21" r:id="rId2"/>
  </p:sldMasterIdLst>
  <p:notesMasterIdLst>
    <p:notesMasterId r:id="rId21"/>
  </p:notesMasterIdLst>
  <p:handoutMasterIdLst>
    <p:handoutMasterId r:id="rId22"/>
  </p:handoutMasterIdLst>
  <p:sldIdLst>
    <p:sldId id="256" r:id="rId3"/>
    <p:sldId id="28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72" r:id="rId14"/>
    <p:sldId id="273" r:id="rId15"/>
    <p:sldId id="274" r:id="rId16"/>
    <p:sldId id="275" r:id="rId17"/>
    <p:sldId id="276" r:id="rId18"/>
    <p:sldId id="277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716" autoAdjust="0"/>
  </p:normalViewPr>
  <p:slideViewPr>
    <p:cSldViewPr>
      <p:cViewPr varScale="1">
        <p:scale>
          <a:sx n="76" d="100"/>
          <a:sy n="76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30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B1B3C-8361-4041-A8BA-ECA6C67C0119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B0755-4E7E-40BE-BD7E-632C120F26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915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76EFD-85C6-4D20-8850-5186C88786CF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A50C6-92E9-4E8D-BEDB-61FAD0DE4F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09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14438" y="642938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быстро выучить часы по английски </a:t>
            </a:r>
            <a:r>
              <a:rPr lang="en-US" dirty="0" smtClean="0"/>
              <a:t>itpride.net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Преемственность в формах и методах работы – единые формы и методы работы присутствуют в начальной и основной школе.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A50C6-92E9-4E8D-BEDB-61FAD0DE4FB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C56C-FEF4-4C83-AA52-F91C8F0B5EB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9ACB-2D11-48D5-A9E6-441912E4F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C56C-FEF4-4C83-AA52-F91C8F0B5EB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9ACB-2D11-48D5-A9E6-441912E4F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C56C-FEF4-4C83-AA52-F91C8F0B5EB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9ACB-2D11-48D5-A9E6-441912E4F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C56C-FEF4-4C83-AA52-F91C8F0B5EB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9ACB-2D11-48D5-A9E6-441912E4F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C56C-FEF4-4C83-AA52-F91C8F0B5EB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9ACB-2D11-48D5-A9E6-441912E4F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C56C-FEF4-4C83-AA52-F91C8F0B5EB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9ACB-2D11-48D5-A9E6-441912E4F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C56C-FEF4-4C83-AA52-F91C8F0B5EB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9ACB-2D11-48D5-A9E6-441912E4F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C56C-FEF4-4C83-AA52-F91C8F0B5EB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9ACB-2D11-48D5-A9E6-441912E4F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C56C-FEF4-4C83-AA52-F91C8F0B5EB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709ACB-2D11-48D5-A9E6-441912E4FF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C56C-FEF4-4C83-AA52-F91C8F0B5EB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9ACB-2D11-48D5-A9E6-441912E4F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8C56C-FEF4-4C83-AA52-F91C8F0B5EB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09ACB-2D11-48D5-A9E6-441912E4FF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5A8431-FBD1-4736-A17D-AEA33262CA04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3A8760-A928-442A-BF01-7A3BF28146E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2296276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rgbClr val="0E1EB2"/>
                </a:solidFill>
              </a:rPr>
              <a:t/>
            </a:r>
            <a:br>
              <a:rPr lang="ru-RU" dirty="0" smtClean="0">
                <a:solidFill>
                  <a:srgbClr val="0E1EB2"/>
                </a:solidFill>
              </a:rPr>
            </a:br>
            <a:r>
              <a:rPr lang="ru-RU" dirty="0" smtClean="0">
                <a:solidFill>
                  <a:srgbClr val="0E1EB2"/>
                </a:solidFill>
              </a:rPr>
              <a:t/>
            </a:r>
            <a:br>
              <a:rPr lang="ru-RU" dirty="0" smtClean="0">
                <a:solidFill>
                  <a:srgbClr val="0E1EB2"/>
                </a:solidFill>
              </a:rPr>
            </a:br>
            <a:r>
              <a:rPr lang="ru-RU" dirty="0" smtClean="0">
                <a:solidFill>
                  <a:srgbClr val="0E1EB2"/>
                </a:solidFill>
              </a:rPr>
              <a:t/>
            </a:r>
            <a:br>
              <a:rPr lang="ru-RU" dirty="0" smtClean="0">
                <a:solidFill>
                  <a:srgbClr val="0E1EB2"/>
                </a:solidFill>
              </a:rPr>
            </a:br>
            <a:r>
              <a:rPr lang="ru-RU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Преемственность при обучении английскому языку в начальной и средней школе</a:t>
            </a:r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869160"/>
            <a:ext cx="7920880" cy="1800200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Гелеверя Е.А.</a:t>
            </a:r>
          </a:p>
          <a:p>
            <a:pPr algn="ctr"/>
            <a:r>
              <a:rPr lang="ru-RU" sz="1800" dirty="0" smtClean="0"/>
              <a:t>Учитель английского языка</a:t>
            </a:r>
          </a:p>
          <a:p>
            <a:pPr algn="ctr"/>
            <a:r>
              <a:rPr lang="ru-RU" sz="1800" dirty="0" smtClean="0"/>
              <a:t> МБОУ Лицей «Созвездие №131 г.о.Самара   </a:t>
            </a:r>
          </a:p>
        </p:txBody>
      </p:sp>
    </p:spTree>
    <p:extLst>
      <p:ext uri="{BB962C8B-B14F-4D97-AF65-F5344CB8AC3E}">
        <p14:creationId xmlns:p14="http://schemas.microsoft.com/office/powerpoint/2010/main" val="25526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Преемственность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предполагает такую последовательность образовательно-воспитательной работы, когда в каждом последующем звене продолжается </a:t>
            </a:r>
            <a:r>
              <a:rPr lang="ru-RU" b="1" i="1" dirty="0" smtClean="0"/>
              <a:t>закрепление, расширение и углубление </a:t>
            </a:r>
            <a:r>
              <a:rPr lang="ru-RU" dirty="0" smtClean="0"/>
              <a:t>тех знаний, умений и навыков, которые составляли содержание учебной деятельности на предшествующем этапе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87006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Фонетическая зарядка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2285992"/>
            <a:ext cx="3008313" cy="384017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обязательный компонент каждого урока</a:t>
            </a:r>
            <a:endParaRPr lang="ru-RU" sz="2800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75050" y="1285860"/>
            <a:ext cx="5111750" cy="459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9843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214414" y="1428736"/>
            <a:ext cx="3008313" cy="498317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Использование аутентичных языковых материалов при работе с новыми лексическими единицами, при обучении чтению и аудированию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Английский язык. Базовый уровень. Итоговая аттестация за курс начальной школы. Типовые тестовые задания. ФГОС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857753" y="1571612"/>
            <a:ext cx="257176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3008313" cy="2071702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200" dirty="0" smtClean="0"/>
              <a:t>Использование ИКТ при</a:t>
            </a:r>
            <a:br>
              <a:rPr lang="ru-RU" sz="3200" dirty="0" smtClean="0"/>
            </a:br>
            <a:r>
              <a:rPr lang="ru-RU" sz="3200" dirty="0" smtClean="0"/>
              <a:t>изучении и закреплении материала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3286124"/>
            <a:ext cx="3008313" cy="2840039"/>
          </a:xfrm>
        </p:spPr>
        <p:txBody>
          <a:bodyPr/>
          <a:lstStyle/>
          <a:p>
            <a:r>
              <a:rPr lang="en-US" sz="2800" dirty="0" smtClean="0"/>
              <a:t>On line </a:t>
            </a:r>
            <a:r>
              <a:rPr lang="ru-RU" sz="2800" dirty="0" smtClean="0"/>
              <a:t>упражнения по теме «Который час?»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5" name="Содержимое 4" descr="Как быстро выучить время по английски. Игры в онлайне Для Общения "/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571868" y="1000108"/>
            <a:ext cx="5000625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Тренировочные упражнения по теме </a:t>
            </a:r>
            <a:br>
              <a:rPr lang="ru-RU" sz="3200" dirty="0" smtClean="0"/>
            </a:br>
            <a:r>
              <a:rPr lang="ru-RU" sz="3200" dirty="0" smtClean="0"/>
              <a:t>«Который час?»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/>
              <a:t>Скажи, сколько времени: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3.30  -  It’s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half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three.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8.30  -   It’s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half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 … 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1.30  -  It’s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half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past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one.                       9.30  -   It’s … … nine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4.30  -  It’s …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past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four.                        11.30 -   … … …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12.15  -  It’s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quarter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past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twelve.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7.15    -  It’s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quarter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past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 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10.15   -  It’s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quarter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… … 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7.45   -   It’s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quarter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eight.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1.45   -  It’s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quarter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... 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10.45 -  It’s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 quarter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… … 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  <a:buNone/>
            </a:pPr>
            <a:endParaRPr lang="ru-RU" dirty="0" smtClean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Тест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000" dirty="0" smtClean="0"/>
              <a:t>по теме «Который час?»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b="1" i="1" dirty="0" smtClean="0"/>
              <a:t>Выбери правильный ответ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  It’s half past seven in the evening.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a) 07.30            b) 19.30           c) 06.30    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It’s a quarter to three.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a)14.45            b) 15.15            c) 15.45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It’s twenty (minutes) to eight in the morning.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a) 08.20            b) 20.40            c) 07.40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It’s five (minutes) past twelve in the afternoon.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a) 11.55            b) 12.05            c) 12.55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It’s a quarter past nine.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a) 09.45            b) 09.15            c) 08.45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It’s twenty-five (minutes) past six in the evening.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a) 17.35             b) 18.35             c) 18.25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It’s twelve o’clock at night.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a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12.00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24.00           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 20.00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Использование наглядности при изучении темы  «Степени сравнения прилагательных»</a:t>
            </a:r>
            <a:endParaRPr lang="ru-RU" sz="3200" dirty="0"/>
          </a:p>
        </p:txBody>
      </p:sp>
      <p:pic>
        <p:nvPicPr>
          <p:cNvPr id="6" name="Содержимое 5" descr="http://festival.1september.ru/articles/594556/presentation/04.jpg"/>
          <p:cNvPicPr>
            <a:picLocks noGrp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042" y="2214554"/>
            <a:ext cx="5852583" cy="43577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Упражнение по теме «Степени сравнения прилагательных»</a:t>
            </a:r>
            <a:endParaRPr lang="ru-RU" sz="2000" dirty="0"/>
          </a:p>
        </p:txBody>
      </p:sp>
      <p:pic>
        <p:nvPicPr>
          <p:cNvPr id="4" name="Содержимое 3" descr="http://rudocs.exdat.com/pars_docs/tw_refs/154/153135/153135_html_4b2891d9.jpg"/>
          <p:cNvPicPr>
            <a:picLocks noGrp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642918"/>
            <a:ext cx="4429156" cy="5768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4214842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142984"/>
            <a:ext cx="457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Преемственность - система связей, обеспечивающая взаимодействие основных задач, содержания, методов обучения и воспитания с целью создания единого непрерывного образовательного процесса на смежных этапах развития ребенка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Три аспекта преемственности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/>
              <a:t>В содержании курса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/>
              <a:t>В формах и методах работы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4000" dirty="0" smtClean="0"/>
              <a:t>В требованиях к учащимся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736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содержании 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 dirty="0" smtClean="0"/>
              <a:t>В начальной школе</a:t>
            </a:r>
          </a:p>
          <a:p>
            <a:pPr>
              <a:buNone/>
            </a:pPr>
            <a:r>
              <a:rPr lang="ru-RU" sz="1600" dirty="0" smtClean="0"/>
              <a:t>      УМК И.Н.Верещагиной, К.А.Бондаренко,  Т.А. Притыкиной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dirty="0" smtClean="0"/>
              <a:t>В средней школе                     </a:t>
            </a:r>
            <a:r>
              <a:rPr lang="ru-RU" sz="1600" dirty="0" smtClean="0"/>
              <a:t>УМК И.Н.Верещагиной, О.В.Афанасьевой, Н.В.Михеевой</a:t>
            </a:r>
          </a:p>
          <a:p>
            <a:endParaRPr lang="ru-RU" dirty="0"/>
          </a:p>
        </p:txBody>
      </p:sp>
      <p:pic>
        <p:nvPicPr>
          <p:cNvPr id="5" name="Рисунок 4" descr="http://static1.ozone.ru/multimedia/books_covers/c300/100193831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071810"/>
            <a:ext cx="2643196" cy="285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static1.ozone.ru/multimedia/books_covers/c300/100544814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307181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Формы работы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  Фронтальная</a:t>
            </a:r>
          </a:p>
          <a:p>
            <a:r>
              <a:rPr lang="ru-RU" sz="4000" dirty="0" smtClean="0"/>
              <a:t>  Групповая</a:t>
            </a:r>
          </a:p>
          <a:p>
            <a:r>
              <a:rPr lang="ru-RU" sz="4000" dirty="0" smtClean="0"/>
              <a:t>  Индивидуальная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Фронтальная работа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Учитель управляет учебно-познавательной деятельностью всего класса, работающего над единой задачей. Он организует сотрудничество учащихся и определяет единый для всех темп работы. Педагогическая эффективность фронтальной работы во многом зависит от умения учителя держать в поле зрения весь класс и при этом не упускать из виду работу каждого ученика.</a:t>
            </a:r>
            <a:endParaRPr lang="ru-RU" sz="1600" dirty="0"/>
          </a:p>
        </p:txBody>
      </p:sp>
      <p:pic>
        <p:nvPicPr>
          <p:cNvPr id="5" name="Содержимое 4" descr="http://2.bp.blogspot.com/-PEyDw9fsPMk/UVs2JvjBHII/AAAAAAAAGKQ/yKR_hhOxh_4/s1600/2.04+%D0%A3%D1%87%D0%B8%D1%82%D0%B5%D0%BB%D1%8C+%D0%B3%D0%BE%D0%B4%D0%B0+2013+%D0%A3%D0%A0%D0%9E%D0%9A%D0%98+010.jpg"/>
          <p:cNvPicPr>
            <a:picLocks noGrp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571868" y="1857364"/>
            <a:ext cx="511175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Групповая работа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Учитель управляет учебно-познавательной деятельностью групп учащихся класса. Их можно подразделить на звеньевые, бригадные, кооперированно-групповые и дифференцированно-групповые.  К групповым относят также парную работу учащихся.</a:t>
            </a:r>
          </a:p>
          <a:p>
            <a:endParaRPr lang="ru-RU" dirty="0"/>
          </a:p>
        </p:txBody>
      </p:sp>
      <p:pic>
        <p:nvPicPr>
          <p:cNvPr id="5" name="Содержимое 4" descr="http://loparevann.ru/img/groupwork/4.jpg"/>
          <p:cNvPicPr>
            <a:picLocks noGrp="1"/>
          </p:cNvPicPr>
          <p:nvPr>
            <p:ph sz="half"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000496" y="1928802"/>
            <a:ext cx="400052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Индивидуальная работа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ru-RU" sz="1800" dirty="0" smtClean="0"/>
              <a:t>  Индивидуальное обучение учащихся не предполагает их непосредственного контакта с другими учениками.</a:t>
            </a:r>
            <a:endParaRPr lang="ru-RU" sz="1800" dirty="0"/>
          </a:p>
        </p:txBody>
      </p:sp>
      <p:pic>
        <p:nvPicPr>
          <p:cNvPr id="5" name="Содержимое 4" descr="https://encrypted-tbn0.gstatic.com/images?q=tbn:ANd9GcRVzh6Uauj6-t-SQ6EGXkdChSer11E9VWFhYtyVdQ3NC7KNA6KX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571612"/>
            <a:ext cx="364333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683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Классификация методов обучения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12"/>
            <a:ext cx="8229600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sz="3800" dirty="0" smtClean="0"/>
          </a:p>
          <a:p>
            <a:pPr>
              <a:buNone/>
            </a:pPr>
            <a:r>
              <a:rPr lang="ru-RU" sz="3800" dirty="0" smtClean="0"/>
              <a:t>1) По источникам и типу подачи информации:</a:t>
            </a:r>
          </a:p>
          <a:p>
            <a:pPr>
              <a:buNone/>
            </a:pPr>
            <a:r>
              <a:rPr lang="ru-RU" dirty="0" smtClean="0"/>
              <a:t>- разговорный метод с помощью речи: пересказ произведения, содержательная лекция о предмете или авторе, собеседование с учащимся;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- наглядный метод, воздействующий на визуальное восприятие информации: рисунок изображения, демонстрация пособий;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- практический метод: проведение лабораторных работ, написание изложений, сочинений.</a:t>
            </a:r>
            <a:endParaRPr lang="ru-RU" sz="2800" dirty="0" smtClean="0"/>
          </a:p>
          <a:p>
            <a:pPr>
              <a:buNone/>
            </a:pPr>
            <a:r>
              <a:rPr lang="ru-RU" sz="3800" dirty="0" smtClean="0"/>
              <a:t>2) По взаимодействию учителя и обучаемого:</a:t>
            </a:r>
          </a:p>
          <a:p>
            <a:pPr>
              <a:buNone/>
            </a:pPr>
            <a:r>
              <a:rPr lang="ru-RU" dirty="0" smtClean="0"/>
              <a:t>- метод совместного поиска истины;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dirty="0" smtClean="0"/>
              <a:t>метод исследования и познания.</a:t>
            </a:r>
          </a:p>
          <a:p>
            <a:pPr>
              <a:buNone/>
            </a:pPr>
            <a:r>
              <a:rPr lang="ru-RU" sz="3800" dirty="0" smtClean="0"/>
              <a:t>3) По основным методам, употребляемым учителем в своей работе:</a:t>
            </a:r>
          </a:p>
          <a:p>
            <a:pPr>
              <a:buNone/>
            </a:pPr>
            <a:r>
              <a:rPr lang="ru-RU" dirty="0" smtClean="0"/>
              <a:t>- организационные методы;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- методы стимуляции и мотивирования учебного процесса;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- контролирующие методы.</a:t>
            </a:r>
            <a:endParaRPr lang="ru-RU" sz="2800" dirty="0" smtClean="0"/>
          </a:p>
          <a:p>
            <a:pPr lvl="1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446</TotalTime>
  <Words>670</Words>
  <Application>Microsoft Office PowerPoint</Application>
  <PresentationFormat>Экран (4:3)</PresentationFormat>
  <Paragraphs>103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Специальное оформление</vt:lpstr>
      <vt:lpstr>Поток</vt:lpstr>
      <vt:lpstr>   Преемственность при обучении английскому языку в начальной и средней школе</vt:lpstr>
      <vt:lpstr>Презентация PowerPoint</vt:lpstr>
      <vt:lpstr>Три аспекта преемственности </vt:lpstr>
      <vt:lpstr>В содержании курса</vt:lpstr>
      <vt:lpstr>Формы работы</vt:lpstr>
      <vt:lpstr>Фронтальная работа</vt:lpstr>
      <vt:lpstr>Групповая работа</vt:lpstr>
      <vt:lpstr>Индивидуальная работа</vt:lpstr>
      <vt:lpstr>Классификация методов обучения</vt:lpstr>
      <vt:lpstr>Преемственность </vt:lpstr>
      <vt:lpstr>Фонетическая зарядка</vt:lpstr>
      <vt:lpstr>Презентация PowerPoint</vt:lpstr>
      <vt:lpstr>       Использование ИКТ при изучении и закреплении материала</vt:lpstr>
      <vt:lpstr>Тренировочные упражнения по теме  «Который час?»</vt:lpstr>
      <vt:lpstr>Тест  по теме «Который час?»</vt:lpstr>
      <vt:lpstr>Использование наглядности при изучении темы  «Степени сравнения прилагательных»</vt:lpstr>
      <vt:lpstr>Упражнение по теме «Степени сравнения прилагательных»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при обучении английскому языку в начальной и средней школе</dc:title>
  <dc:creator>Воронкова</dc:creator>
  <cp:lastModifiedBy>Изатуллоева</cp:lastModifiedBy>
  <cp:revision>106</cp:revision>
  <dcterms:created xsi:type="dcterms:W3CDTF">2013-11-01T09:54:46Z</dcterms:created>
  <dcterms:modified xsi:type="dcterms:W3CDTF">2014-01-23T10:45:28Z</dcterms:modified>
</cp:coreProperties>
</file>